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9" r:id="rId6"/>
    <p:sldId id="260" r:id="rId7"/>
    <p:sldId id="261" r:id="rId8"/>
    <p:sldId id="262" r:id="rId9"/>
    <p:sldId id="263" r:id="rId10"/>
    <p:sldId id="264" r:id="rId11"/>
    <p:sldId id="280" r:id="rId12"/>
    <p:sldId id="285" r:id="rId13"/>
    <p:sldId id="266" r:id="rId14"/>
    <p:sldId id="267" r:id="rId15"/>
    <p:sldId id="281" r:id="rId16"/>
    <p:sldId id="268" r:id="rId17"/>
    <p:sldId id="269" r:id="rId18"/>
    <p:sldId id="282" r:id="rId19"/>
    <p:sldId id="270" r:id="rId20"/>
    <p:sldId id="271" r:id="rId21"/>
    <p:sldId id="283" r:id="rId22"/>
    <p:sldId id="272" r:id="rId23"/>
    <p:sldId id="273" r:id="rId24"/>
    <p:sldId id="275" r:id="rId25"/>
    <p:sldId id="284" r:id="rId26"/>
    <p:sldId id="274" r:id="rId27"/>
    <p:sldId id="276" r:id="rId28"/>
    <p:sldId id="277"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4" d="100"/>
          <a:sy n="84" d="100"/>
        </p:scale>
        <p:origin x="2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301454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23874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351968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365407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18280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19419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58802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48131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70643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17065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8B1614-45BF-49FA-97D0-A3C9C672815D}" type="datetimeFigureOut">
              <a:rPr lang="en-US" smtClean="0"/>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193938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B1614-45BF-49FA-97D0-A3C9C672815D}" type="datetimeFigureOut">
              <a:rPr lang="en-US" smtClean="0"/>
              <a:t>7/11/2018</a:t>
            </a:fld>
            <a:endParaRPr lang="en-US" dirty="0"/>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F8B67-A5E4-4B81-A139-65600F3449F3}" type="slidenum">
              <a:rPr lang="en-US" smtClean="0"/>
              <a:t>‹#›</a:t>
            </a:fld>
            <a:endParaRPr lang="en-US" dirty="0"/>
          </a:p>
        </p:txBody>
      </p:sp>
    </p:spTree>
    <p:extLst>
      <p:ext uri="{BB962C8B-B14F-4D97-AF65-F5344CB8AC3E}">
        <p14:creationId xmlns:p14="http://schemas.microsoft.com/office/powerpoint/2010/main" val="1423070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dhs.gov/antidiscrimination-grou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dhs.gov/office-civil-rights-and-civil-liberties" TargetMode="External"/><Relationship Id="rId2" Type="http://schemas.openxmlformats.org/officeDocument/2006/relationships/hyperlink" Target="mailto:crcl@dhs.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dhs.gov/file-civil-rights-complain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Rebekah.Tosado@hq.dhs.gov" TargetMode="External"/><Relationship Id="rId2" Type="http://schemas.openxmlformats.org/officeDocument/2006/relationships/hyperlink" Target="mailto:Brian.Parsons@hq.dh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3100" dirty="0">
                <a:latin typeface="Arial" panose="020B0604020202020204" pitchFamily="34" charset="0"/>
                <a:cs typeface="Arial" panose="020B0604020202020204" pitchFamily="34" charset="0"/>
              </a:rPr>
              <a:t>ADA National Network Learning Session</a:t>
            </a:r>
            <a:br>
              <a:rPr lang="en-US" sz="3100"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The Disaster Response Efforts of the Department of Homeland Security</a:t>
            </a:r>
            <a:br>
              <a:rPr lang="en-US" sz="3600" b="1" dirty="0"/>
            </a:br>
            <a:endParaRPr lang="en-US" sz="3600" b="1" dirty="0"/>
          </a:p>
        </p:txBody>
      </p:sp>
      <p:sp>
        <p:nvSpPr>
          <p:cNvPr id="5" name="Subtitle 4"/>
          <p:cNvSpPr>
            <a:spLocks noGrp="1"/>
          </p:cNvSpPr>
          <p:nvPr>
            <p:ph type="subTitle" idx="1"/>
          </p:nvPr>
        </p:nvSpPr>
        <p:spPr/>
        <p:txBody>
          <a:bodyPr>
            <a:normAutofit/>
          </a:bodyPr>
          <a:lstStyle/>
          <a:p>
            <a:r>
              <a:rPr lang="en-US" dirty="0">
                <a:latin typeface="Arial" panose="020B0604020202020204" pitchFamily="34" charset="0"/>
                <a:cs typeface="Arial" panose="020B0604020202020204" pitchFamily="34" charset="0"/>
              </a:rPr>
              <a:t>Office for Civil Rights and Civil Liberties</a:t>
            </a:r>
          </a:p>
          <a:p>
            <a:r>
              <a:rPr lang="en-US" dirty="0">
                <a:latin typeface="Arial" panose="020B0604020202020204" pitchFamily="34" charset="0"/>
                <a:cs typeface="Arial" panose="020B0604020202020204" pitchFamily="34" charset="0"/>
              </a:rPr>
              <a:t>July 12, 2018</a:t>
            </a:r>
          </a:p>
          <a:p>
            <a:r>
              <a:rPr lang="en-US" dirty="0"/>
              <a:t> </a:t>
            </a:r>
          </a:p>
          <a:p>
            <a:endParaRPr lang="en-US" dirty="0"/>
          </a:p>
        </p:txBody>
      </p:sp>
    </p:spTree>
    <p:extLst>
      <p:ext uri="{BB962C8B-B14F-4D97-AF65-F5344CB8AC3E}">
        <p14:creationId xmlns:p14="http://schemas.microsoft.com/office/powerpoint/2010/main" val="1348599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cs typeface="Arial" panose="020B0604020202020204" pitchFamily="34" charset="0"/>
              </a:rPr>
              <a:t>CRCL’s Functions During Disasters </a:t>
            </a:r>
            <a:r>
              <a:rPr lang="en-US" sz="3400" dirty="0">
                <a:solidFill>
                  <a:prstClr val="black"/>
                </a:solidFill>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fontScale="55000" lnSpcReduction="20000"/>
          </a:bodyPr>
          <a:lstStyle/>
          <a:p>
            <a:pPr marL="342900" marR="0" lvl="0" indent="-342900">
              <a:lnSpc>
                <a:spcPct val="120000"/>
              </a:lnSpc>
              <a:spcBef>
                <a:spcPts val="0"/>
              </a:spcBef>
              <a:spcAft>
                <a:spcPts val="0"/>
              </a:spcAft>
              <a:buFont typeface="Symbol" panose="05050102010706020507" pitchFamily="18" charset="2"/>
              <a:buChar char=""/>
            </a:pPr>
            <a:r>
              <a:rPr lang="en-US" sz="4400" dirty="0">
                <a:latin typeface="Arial" panose="020B0604020202020204" pitchFamily="34" charset="0"/>
                <a:ea typeface="Calibri" panose="020F0502020204030204" pitchFamily="34" charset="0"/>
                <a:cs typeface="Arial" panose="020B0604020202020204" pitchFamily="34" charset="0"/>
              </a:rPr>
              <a:t>Collaborate with FEMA’s Offices of Equal Rights, Disability Integration and Coordination, and External Affairs</a:t>
            </a:r>
            <a:br>
              <a:rPr lang="en-US" sz="4400" dirty="0">
                <a:latin typeface="Arial" panose="020B0604020202020204" pitchFamily="34" charset="0"/>
                <a:ea typeface="Calibri" panose="020F0502020204030204" pitchFamily="34" charset="0"/>
                <a:cs typeface="Arial" panose="020B0604020202020204" pitchFamily="34" charset="0"/>
              </a:rPr>
            </a:b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20000"/>
              </a:lnSpc>
              <a:spcBef>
                <a:spcPts val="0"/>
              </a:spcBef>
              <a:spcAft>
                <a:spcPts val="0"/>
              </a:spcAft>
              <a:buFont typeface="Symbol" panose="05050102010706020507" pitchFamily="18" charset="2"/>
              <a:buChar char=""/>
            </a:pPr>
            <a:r>
              <a:rPr lang="en-US" sz="4400" dirty="0">
                <a:latin typeface="Arial" panose="020B0604020202020204" pitchFamily="34" charset="0"/>
                <a:ea typeface="Calibri" panose="020F0502020204030204" pitchFamily="34" charset="0"/>
                <a:cs typeface="Arial" panose="020B0604020202020204" pitchFamily="34" charset="0"/>
              </a:rPr>
              <a:t>Coordinate with the Department of Justice Disability Rights Section and Federal Coordination and Compliance Section and other federal civil rights offices</a:t>
            </a:r>
            <a:br>
              <a:rPr lang="en-US" sz="4400" dirty="0">
                <a:latin typeface="Arial" panose="020B0604020202020204" pitchFamily="34" charset="0"/>
                <a:ea typeface="Calibri" panose="020F0502020204030204" pitchFamily="34" charset="0"/>
                <a:cs typeface="Arial" panose="020B0604020202020204" pitchFamily="34" charset="0"/>
              </a:rPr>
            </a:b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20000"/>
              </a:lnSpc>
              <a:spcBef>
                <a:spcPts val="0"/>
              </a:spcBef>
              <a:spcAft>
                <a:spcPts val="800"/>
              </a:spcAft>
              <a:buFont typeface="Symbol" panose="05050102010706020507" pitchFamily="18" charset="2"/>
              <a:buChar char=""/>
            </a:pPr>
            <a:r>
              <a:rPr lang="en-US" sz="4400" dirty="0">
                <a:latin typeface="Arial" panose="020B0604020202020204" pitchFamily="34" charset="0"/>
                <a:ea typeface="Calibri" panose="020F0502020204030204" pitchFamily="34" charset="0"/>
                <a:cs typeface="Arial" panose="020B0604020202020204" pitchFamily="34" charset="0"/>
              </a:rPr>
              <a:t>Work within DHS to promote clear, consistent, and timely messaging regarding immigration enforcement</a:t>
            </a:r>
            <a:endParaRPr lang="en-US" dirty="0"/>
          </a:p>
        </p:txBody>
      </p:sp>
    </p:spTree>
    <p:extLst>
      <p:ext uri="{BB962C8B-B14F-4D97-AF65-F5344CB8AC3E}">
        <p14:creationId xmlns:p14="http://schemas.microsoft.com/office/powerpoint/2010/main" val="695040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cs typeface="Arial" panose="020B0604020202020204" pitchFamily="34" charset="0"/>
              </a:rPr>
              <a:t>CRCL’s Functions During Disasters </a:t>
            </a:r>
            <a:r>
              <a:rPr lang="en-US" sz="3400" dirty="0">
                <a:solidFill>
                  <a:prstClr val="black"/>
                </a:solidFill>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Develop and post emergency-specific civil rights resources on the CRCL web site</a:t>
            </a:r>
          </a:p>
          <a:p>
            <a:pPr lvl="0"/>
            <a:r>
              <a:rPr lang="en-US" sz="2400" dirty="0">
                <a:latin typeface="Arial" panose="020B0604020202020204" pitchFamily="34" charset="0"/>
                <a:cs typeface="Arial" panose="020B0604020202020204" pitchFamily="34" charset="0"/>
              </a:rPr>
              <a:t>Coordinate with FEMA on communications with DHS grantees to reemphasize their obligations under Title VI of the Civil Rights Act and Section 504 of the Rehabilitation Act</a:t>
            </a:r>
          </a:p>
          <a:p>
            <a:pPr lvl="0"/>
            <a:r>
              <a:rPr lang="en-US" sz="2400" dirty="0">
                <a:latin typeface="Arial" panose="020B0604020202020204" pitchFamily="34" charset="0"/>
                <a:cs typeface="Arial" panose="020B0604020202020204" pitchFamily="34" charset="0"/>
              </a:rPr>
              <a:t>Following the disaster, conduct community engagement sessions with national and local disability stakeholder organizations to identify and document civil rights issues</a:t>
            </a:r>
          </a:p>
          <a:p>
            <a:pPr marL="342900" marR="0" lvl="0" indent="-342900">
              <a:lnSpc>
                <a:spcPct val="120000"/>
              </a:lnSpc>
              <a:spcBef>
                <a:spcPts val="0"/>
              </a:spcBef>
              <a:spcAft>
                <a:spcPts val="0"/>
              </a:spcAft>
              <a:buFont typeface="Symbol" panose="05050102010706020507" pitchFamily="18" charset="2"/>
              <a:buChar char=""/>
            </a:pPr>
            <a:endParaRPr lang="en-US" dirty="0"/>
          </a:p>
        </p:txBody>
      </p:sp>
    </p:spTree>
    <p:extLst>
      <p:ext uri="{BB962C8B-B14F-4D97-AF65-F5344CB8AC3E}">
        <p14:creationId xmlns:p14="http://schemas.microsoft.com/office/powerpoint/2010/main" val="222027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107000"/>
              </a:lnSpc>
              <a:spcBef>
                <a:spcPts val="0"/>
              </a:spcBef>
              <a:spcAft>
                <a:spcPts val="800"/>
              </a:spcAft>
            </a:pPr>
            <a:br>
              <a:rPr lang="en-US" sz="3400" b="1" dirty="0">
                <a:latin typeface="Arial" panose="020B0604020202020204" pitchFamily="34" charset="0"/>
                <a:ea typeface="Calibri" panose="020F0502020204030204" pitchFamily="34" charset="0"/>
                <a:cs typeface="Arial" panose="020B0604020202020204" pitchFamily="34" charset="0"/>
              </a:rPr>
            </a:br>
            <a:r>
              <a:rPr lang="en-US" sz="3400" b="1" dirty="0">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latin typeface="Arial" panose="020B0604020202020204" pitchFamily="34" charset="0"/>
                <a:ea typeface="Calibri" panose="020F0502020204030204" pitchFamily="34" charset="0"/>
                <a:cs typeface="Arial" panose="020B0604020202020204" pitchFamily="34" charset="0"/>
              </a:rPr>
            </a:br>
            <a:endParaRPr lang="en-US" sz="3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Self-Determination – People with disabilities are the most knowledgeable about their own needs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No “One Size Fits All” – People with disabilities do not all require the same assistance and do not all have the same needs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183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107000"/>
              </a:lnSpc>
              <a:spcBef>
                <a:spcPts val="0"/>
              </a:spcBef>
              <a:spcAft>
                <a:spcPts val="800"/>
              </a:spcAft>
            </a:pPr>
            <a:br>
              <a:rPr lang="en-US" sz="3400" b="1" dirty="0">
                <a:latin typeface="Arial" panose="020B0604020202020204" pitchFamily="34" charset="0"/>
                <a:ea typeface="Calibri" panose="020F0502020204030204" pitchFamily="34" charset="0"/>
                <a:cs typeface="Arial" panose="020B0604020202020204" pitchFamily="34" charset="0"/>
              </a:rPr>
            </a:br>
            <a:r>
              <a:rPr lang="en-US" sz="3400" b="1" dirty="0">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latin typeface="Arial" panose="020B0604020202020204" pitchFamily="34" charset="0"/>
                <a:ea typeface="Calibri" panose="020F0502020204030204" pitchFamily="34" charset="0"/>
                <a:cs typeface="Arial" panose="020B0604020202020204" pitchFamily="34" charset="0"/>
              </a:rPr>
            </a:br>
            <a:endParaRPr lang="en-US" sz="3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Equal Opportunity – People with disabilities must have the same opportunities to benefit from emergency programs, services, and activities as people without disabilities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Inclusion – People with disabilities have the right to participate in and receive the benefits of emergency programs, services, and activities provided by governments, private businesses, and nonprofit organizations</a:t>
            </a:r>
          </a:p>
          <a:p>
            <a:endParaRPr lang="en-US" dirty="0"/>
          </a:p>
        </p:txBody>
      </p:sp>
    </p:spTree>
    <p:extLst>
      <p:ext uri="{BB962C8B-B14F-4D97-AF65-F5344CB8AC3E}">
        <p14:creationId xmlns:p14="http://schemas.microsoft.com/office/powerpoint/2010/main" val="1065607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US" sz="3400" dirty="0">
                <a:solidFill>
                  <a:prstClr val="black"/>
                </a:solidFill>
                <a:latin typeface="Arial" panose="020B0604020202020204" pitchFamily="34" charset="0"/>
                <a:ea typeface="Calibri" panose="020F050202020403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Integration – Emergency programs, services, and activities typically must be provided in an integrated setting</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Physical Access – Emergency programs, services, and activities must be provided at locations that all people can access, including people with disabilities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1948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US" sz="3400" dirty="0">
                <a:solidFill>
                  <a:prstClr val="black"/>
                </a:solidFill>
                <a:latin typeface="Arial" panose="020B0604020202020204" pitchFamily="34" charset="0"/>
                <a:ea typeface="Calibri" panose="020F050202020403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a:bodyPr>
          <a:lstStyle/>
          <a:p>
            <a:pPr marL="0" marR="0" lvl="0" indent="0">
              <a:lnSpc>
                <a:spcPct val="105000"/>
              </a:lnSpc>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Equal Access – People with disabilities must be able to access and benefit from emergency programs, services, and activities equal to the general population</a:t>
            </a:r>
          </a:p>
          <a:p>
            <a:pPr marL="0" marR="0" lvl="0" indent="0">
              <a:lnSpc>
                <a:spcPct val="105000"/>
              </a:lnSpc>
              <a:spcBef>
                <a:spcPts val="0"/>
              </a:spcBef>
              <a:spcAft>
                <a:spcPts val="80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Effective Communication – People with disabilities must be given information comparable in content and detail to that given to the general public, as well as accessible, understandable, and timely</a:t>
            </a:r>
          </a:p>
          <a:p>
            <a:endParaRPr lang="en-US" dirty="0"/>
          </a:p>
        </p:txBody>
      </p:sp>
    </p:spTree>
    <p:extLst>
      <p:ext uri="{BB962C8B-B14F-4D97-AF65-F5344CB8AC3E}">
        <p14:creationId xmlns:p14="http://schemas.microsoft.com/office/powerpoint/2010/main" val="393541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US" sz="3400" dirty="0">
                <a:solidFill>
                  <a:prstClr val="black"/>
                </a:solidFill>
                <a:latin typeface="Arial" panose="020B0604020202020204" pitchFamily="34" charset="0"/>
                <a:ea typeface="Calibri" panose="020F050202020403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a:bodyPr>
          <a:lstStyle/>
          <a:p>
            <a:pPr marL="0" marR="0" lvl="0" indent="0">
              <a:lnSpc>
                <a:spcPct val="105000"/>
              </a:lnSpc>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Program Modifications – People with disabilities must have equal access to emergency programs and services, which may entail modifications to rules, policies, practices, and procedures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No Charge – People with disabilities may not be charged to cover the costs of measures necessary to ensure equal access and nondiscriminatory treatment</a:t>
            </a:r>
          </a:p>
          <a:p>
            <a:endParaRPr lang="en-US" dirty="0"/>
          </a:p>
        </p:txBody>
      </p:sp>
    </p:spTree>
    <p:extLst>
      <p:ext uri="{BB962C8B-B14F-4D97-AF65-F5344CB8AC3E}">
        <p14:creationId xmlns:p14="http://schemas.microsoft.com/office/powerpoint/2010/main" val="3098480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US" sz="3400" dirty="0">
                <a:solidFill>
                  <a:prstClr val="black"/>
                </a:solidFill>
                <a:latin typeface="Arial" panose="020B0604020202020204" pitchFamily="34" charset="0"/>
                <a:ea typeface="Calibri" panose="020F050202020403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Examples of how civil rights compliance contributes to effective emergency management:</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Achieving inclusion of disability stakeholders as preparedness partners contributes to more effective planning for community members with access and functional needs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Achieving effective communication ensures that individuals with disabilities will be able to act upon public alert and warning information</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p>
        </p:txBody>
      </p:sp>
    </p:spTree>
    <p:extLst>
      <p:ext uri="{BB962C8B-B14F-4D97-AF65-F5344CB8AC3E}">
        <p14:creationId xmlns:p14="http://schemas.microsoft.com/office/powerpoint/2010/main" val="2097865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t>Upholding Civil Rights in Disasters</a:t>
            </a:r>
            <a:br>
              <a:rPr lang="en-US" sz="3400" b="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n-US" sz="3400" dirty="0">
                <a:solidFill>
                  <a:prstClr val="black"/>
                </a:solidFill>
                <a:latin typeface="Arial" panose="020B0604020202020204" pitchFamily="34" charset="0"/>
                <a:ea typeface="Calibri" panose="020F050202020403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Examples of how civil rights compliance contributes to effective emergency management:</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Achieving integration of individuals with disabilities in mass evacuation and sheltering frees up critical resources for people who have the most acute medical needs</a:t>
            </a:r>
          </a:p>
          <a:p>
            <a:endParaRPr lang="en-US" dirty="0"/>
          </a:p>
        </p:txBody>
      </p:sp>
    </p:spTree>
    <p:extLst>
      <p:ext uri="{BB962C8B-B14F-4D97-AF65-F5344CB8AC3E}">
        <p14:creationId xmlns:p14="http://schemas.microsoft.com/office/powerpoint/2010/main" val="1535905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800"/>
              </a:spcAft>
            </a:pPr>
            <a:br>
              <a:rPr lang="en-US" sz="3600" b="1" dirty="0">
                <a:latin typeface="Arial" panose="020B0604020202020204" pitchFamily="34" charset="0"/>
                <a:ea typeface="Calibri" panose="020F0502020204030204" pitchFamily="34" charset="0"/>
                <a:cs typeface="Times New Roman" panose="02020603050405020304" pitchFamily="18" charset="0"/>
              </a:rPr>
            </a:br>
            <a:r>
              <a:rPr lang="en-US" sz="3600" b="1" dirty="0">
                <a:latin typeface="Arial" panose="020B0604020202020204" pitchFamily="34" charset="0"/>
                <a:ea typeface="Calibri" panose="020F0502020204030204" pitchFamily="34" charset="0"/>
                <a:cs typeface="Times New Roman" panose="02020603050405020304" pitchFamily="18" charset="0"/>
              </a:rPr>
              <a:t>Cross-Cutting Themes </a:t>
            </a:r>
            <a:br>
              <a:rPr lang="en-US" sz="3600" b="1" dirty="0">
                <a:latin typeface="Arial" panose="020B0604020202020204" pitchFamily="34" charset="0"/>
                <a:ea typeface="Calibri" panose="020F0502020204030204" pitchFamily="34" charset="0"/>
                <a:cs typeface="Times New Roman" panose="02020603050405020304" pitchFamily="18" charset="0"/>
              </a:rPr>
            </a:br>
            <a:r>
              <a:rPr lang="en-US" sz="3600" b="1" dirty="0">
                <a:latin typeface="Arial" panose="020B0604020202020204" pitchFamily="34" charset="0"/>
                <a:ea typeface="Calibri" panose="020F0502020204030204" pitchFamily="34" charset="0"/>
                <a:cs typeface="Times New Roman" panose="02020603050405020304" pitchFamily="18" charset="0"/>
              </a:rPr>
              <a:t>from the 2017 Disasters</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indent="0">
              <a:buNone/>
            </a:pPr>
            <a:r>
              <a:rPr lang="en-US" sz="2400" dirty="0">
                <a:latin typeface="Arial" panose="020B0604020202020204" pitchFamily="34" charset="0"/>
                <a:cs typeface="Arial" panose="020B0604020202020204" pitchFamily="34" charset="0"/>
              </a:rPr>
              <a:t>CRCL, along with FEMA’s Office of Disability Integration and Coordination and FEMA’s Office of Equal Rights, held listening sessions in states and territories heavily impacted by the hurricanes and wildfires to hear directly from disability stakeholders in communities that were impacted by these disasters</a:t>
            </a:r>
          </a:p>
          <a:p>
            <a:endParaRPr lang="en-US" dirty="0"/>
          </a:p>
        </p:txBody>
      </p:sp>
    </p:spTree>
    <p:extLst>
      <p:ext uri="{BB962C8B-B14F-4D97-AF65-F5344CB8AC3E}">
        <p14:creationId xmlns:p14="http://schemas.microsoft.com/office/powerpoint/2010/main" val="351959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Presentation Topics</a:t>
            </a:r>
          </a:p>
        </p:txBody>
      </p:sp>
      <p:sp>
        <p:nvSpPr>
          <p:cNvPr id="3" name="Content Placeholder 2"/>
          <p:cNvSpPr>
            <a:spLocks noGrp="1"/>
          </p:cNvSpPr>
          <p:nvPr>
            <p:ph idx="1"/>
          </p:nvPr>
        </p:nvSpPr>
        <p:spPr/>
        <p:txBody>
          <a:bodyPr/>
          <a:lstStyle/>
          <a:p>
            <a:pPr marL="342900" marR="0" lvl="0" indent="-342900">
              <a:lnSpc>
                <a:spcPct val="15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About CRCL</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CRCL’s Functions During Disasters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Upholding Civil Rights in Disasters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Cross-Cutting Themes from the 2017 Disasters</a:t>
            </a:r>
          </a:p>
          <a:p>
            <a:pPr marL="342900" marR="0" lvl="0" indent="-342900">
              <a:lnSpc>
                <a:spcPct val="15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Resources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Contacting CRCL</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537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Cross-Cutting Themes </a:t>
            </a:r>
            <a:b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from the 2017 Disasters</a:t>
            </a:r>
            <a:r>
              <a:rPr lang="en-US" sz="3600" b="1" dirty="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US" sz="3200" dirty="0">
                <a:solidFill>
                  <a:prstClr val="black"/>
                </a:solidFill>
                <a:latin typeface="Arial" panose="020B0604020202020204" pitchFamily="34" charset="0"/>
                <a:ea typeface="Calibri" panose="020F0502020204030204" pitchFamily="34" charset="0"/>
                <a:cs typeface="Times New Roman" panose="02020603050405020304" pitchFamily="18" charset="0"/>
              </a:rPr>
              <a:t>(cont.)</a:t>
            </a:r>
            <a:endParaRPr lang="en-US" sz="3200" dirty="0"/>
          </a:p>
        </p:txBody>
      </p:sp>
      <p:sp>
        <p:nvSpPr>
          <p:cNvPr id="3" name="Content Placeholder 2"/>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US" sz="2400" b="1" dirty="0">
                <a:latin typeface="Arial" panose="020B0604020202020204" pitchFamily="34" charset="0"/>
                <a:ea typeface="Calibri" panose="020F0502020204030204" pitchFamily="34" charset="0"/>
                <a:cs typeface="Arial" panose="020B0604020202020204" pitchFamily="34" charset="0"/>
              </a:rPr>
              <a:t>Preparedness</a:t>
            </a: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Proactively integrate disability stakeholders within emergency planning and preparedness efforts including exercises is paramount</a:t>
            </a:r>
          </a:p>
          <a:p>
            <a:pPr marL="0" marR="0" indent="0">
              <a:lnSpc>
                <a:spcPct val="107000"/>
              </a:lnSpc>
              <a:spcBef>
                <a:spcPts val="0"/>
              </a:spcBef>
              <a:spcAft>
                <a:spcPts val="800"/>
              </a:spcAft>
              <a:buNone/>
            </a:pPr>
            <a:r>
              <a:rPr lang="en-US" sz="2400" b="1" dirty="0">
                <a:latin typeface="Arial" panose="020B0604020202020204" pitchFamily="34" charset="0"/>
                <a:ea typeface="Calibri" panose="020F0502020204030204" pitchFamily="34" charset="0"/>
                <a:cs typeface="Arial" panose="020B0604020202020204" pitchFamily="34" charset="0"/>
              </a:rPr>
              <a:t>Communication Access for People with Disabilities</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Alternative means of communication about alerts, warnings, and other messaging can support equal access for people with disabilities. </a:t>
            </a: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Use of qualified ASL interpreters before, during, and after disasters must be a priority  </a:t>
            </a:r>
          </a:p>
          <a:p>
            <a:endParaRPr lang="en-US" dirty="0"/>
          </a:p>
        </p:txBody>
      </p:sp>
    </p:spTree>
    <p:extLst>
      <p:ext uri="{BB962C8B-B14F-4D97-AF65-F5344CB8AC3E}">
        <p14:creationId xmlns:p14="http://schemas.microsoft.com/office/powerpoint/2010/main" val="2806584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Cross-Cutting Themes </a:t>
            </a:r>
            <a:b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from the 2017 Disasters</a:t>
            </a:r>
            <a:r>
              <a:rPr lang="en-US" sz="3600" b="1" dirty="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US" sz="3200" dirty="0">
                <a:solidFill>
                  <a:prstClr val="black"/>
                </a:solidFill>
                <a:latin typeface="Arial" panose="020B0604020202020204" pitchFamily="34" charset="0"/>
                <a:ea typeface="Calibri" panose="020F0502020204030204" pitchFamily="34" charset="0"/>
                <a:cs typeface="Times New Roman" panose="02020603050405020304" pitchFamily="18" charset="0"/>
              </a:rPr>
              <a:t>(cont.)</a:t>
            </a:r>
            <a:endParaRPr lang="en-US" sz="3200"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b="1" dirty="0">
                <a:latin typeface="Arial" panose="020B0604020202020204" pitchFamily="34" charset="0"/>
                <a:ea typeface="Calibri" panose="020F0502020204030204" pitchFamily="34" charset="0"/>
                <a:cs typeface="Arial" panose="020B0604020202020204" pitchFamily="34" charset="0"/>
              </a:rPr>
              <a:t>Evacuation</a:t>
            </a: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Training of first responders on disability awareness and rescue strategies can support disability access</a:t>
            </a:r>
          </a:p>
          <a:p>
            <a:pPr marL="0" marR="0" indent="0">
              <a:lnSpc>
                <a:spcPct val="107000"/>
              </a:lnSpc>
              <a:spcBef>
                <a:spcPts val="0"/>
              </a:spcBef>
              <a:spcAft>
                <a:spcPts val="800"/>
              </a:spcAft>
              <a:buNone/>
            </a:pPr>
            <a:r>
              <a:rPr lang="en-US" sz="2400" b="1" dirty="0">
                <a:latin typeface="Arial" panose="020B0604020202020204" pitchFamily="34" charset="0"/>
                <a:ea typeface="Calibri" panose="020F0502020204030204" pitchFamily="34" charset="0"/>
                <a:cs typeface="Arial" panose="020B0604020202020204" pitchFamily="34" charset="0"/>
              </a:rPr>
              <a:t>Sheltering</a:t>
            </a: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Shelter providers should strengthen their disability related capacity and training of their staff and volunteers</a:t>
            </a:r>
          </a:p>
          <a:p>
            <a:endParaRPr lang="en-US" dirty="0"/>
          </a:p>
        </p:txBody>
      </p:sp>
    </p:spTree>
    <p:extLst>
      <p:ext uri="{BB962C8B-B14F-4D97-AF65-F5344CB8AC3E}">
        <p14:creationId xmlns:p14="http://schemas.microsoft.com/office/powerpoint/2010/main" val="430878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Cross-Cutting Themes </a:t>
            </a:r>
            <a:b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from the 2017 Disasters</a:t>
            </a:r>
            <a:r>
              <a:rPr lang="en-US" sz="3600" b="1" dirty="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US" sz="3200" dirty="0">
                <a:solidFill>
                  <a:prstClr val="black"/>
                </a:solidFill>
                <a:latin typeface="Arial" panose="020B0604020202020204" pitchFamily="34" charset="0"/>
                <a:ea typeface="Calibri" panose="020F0502020204030204" pitchFamily="34" charset="0"/>
                <a:cs typeface="Times New Roman" panose="02020603050405020304" pitchFamily="18" charset="0"/>
              </a:rPr>
              <a:t>(cont.)</a:t>
            </a:r>
            <a:endParaRPr lang="en-US" dirty="0"/>
          </a:p>
        </p:txBody>
      </p:sp>
      <p:sp>
        <p:nvSpPr>
          <p:cNvPr id="3" name="Content Placeholder 2"/>
          <p:cNvSpPr>
            <a:spLocks noGrp="1"/>
          </p:cNvSpPr>
          <p:nvPr>
            <p:ph idx="1"/>
          </p:nvPr>
        </p:nvSpPr>
        <p:spPr/>
        <p:txBody>
          <a:bodyPr/>
          <a:lstStyle/>
          <a:p>
            <a:pPr marL="0" marR="0" indent="0">
              <a:lnSpc>
                <a:spcPct val="107000"/>
              </a:lnSpc>
              <a:spcBef>
                <a:spcPts val="0"/>
              </a:spcBef>
              <a:spcAft>
                <a:spcPts val="800"/>
              </a:spcAft>
              <a:buNone/>
            </a:pPr>
            <a:br>
              <a:rPr lang="en-US" sz="2400" dirty="0">
                <a:latin typeface="Arial" panose="020B0604020202020204" pitchFamily="34" charset="0"/>
                <a:ea typeface="Calibri" panose="020F0502020204030204" pitchFamily="34" charset="0"/>
                <a:cs typeface="Arial" panose="020B0604020202020204" pitchFamily="34" charset="0"/>
              </a:rPr>
            </a:br>
            <a:r>
              <a:rPr lang="en-US" sz="2400" b="1" dirty="0">
                <a:latin typeface="Arial" panose="020B0604020202020204" pitchFamily="34" charset="0"/>
                <a:ea typeface="Calibri" panose="020F0502020204030204" pitchFamily="34" charset="0"/>
                <a:cs typeface="Arial" panose="020B0604020202020204" pitchFamily="34" charset="0"/>
              </a:rPr>
              <a:t>Access to FEMA Resources and Programs</a:t>
            </a: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Individuals should be able to specifically document their disability related needs within the FEMA application</a:t>
            </a:r>
          </a:p>
          <a:p>
            <a:endParaRPr lang="en-US" dirty="0"/>
          </a:p>
        </p:txBody>
      </p:sp>
    </p:spTree>
    <p:extLst>
      <p:ext uri="{BB962C8B-B14F-4D97-AF65-F5344CB8AC3E}">
        <p14:creationId xmlns:p14="http://schemas.microsoft.com/office/powerpoint/2010/main" val="370930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Cross-Cutting Themes </a:t>
            </a:r>
            <a:b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sz="3200" b="1" dirty="0">
                <a:solidFill>
                  <a:prstClr val="black"/>
                </a:solidFill>
                <a:latin typeface="Arial" panose="020B0604020202020204" pitchFamily="34" charset="0"/>
                <a:ea typeface="Calibri" panose="020F0502020204030204" pitchFamily="34" charset="0"/>
                <a:cs typeface="Times New Roman" panose="02020603050405020304" pitchFamily="18" charset="0"/>
              </a:rPr>
              <a:t>from the 2017 Disasters</a:t>
            </a:r>
            <a:r>
              <a:rPr lang="en-US" sz="3600" b="1" dirty="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lang="en-US" sz="3200" dirty="0">
                <a:solidFill>
                  <a:prstClr val="black"/>
                </a:solidFill>
                <a:latin typeface="Arial" panose="020B0604020202020204" pitchFamily="34" charset="0"/>
                <a:ea typeface="Calibri" panose="020F0502020204030204" pitchFamily="34" charset="0"/>
                <a:cs typeface="Times New Roman" panose="02020603050405020304" pitchFamily="18" charset="0"/>
              </a:rPr>
              <a:t>(cont.)</a:t>
            </a:r>
            <a:endParaRPr lang="en-US" dirty="0"/>
          </a:p>
        </p:txBody>
      </p:sp>
      <p:sp>
        <p:nvSpPr>
          <p:cNvPr id="3" name="Content Placeholder 2"/>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US" sz="2400" b="1" dirty="0">
                <a:latin typeface="Arial" panose="020B0604020202020204" pitchFamily="34" charset="0"/>
                <a:ea typeface="Calibri" panose="020F0502020204030204" pitchFamily="34" charset="0"/>
                <a:cs typeface="Arial" panose="020B0604020202020204" pitchFamily="34" charset="0"/>
              </a:rPr>
              <a:t>Concerns in Puerto Rico and US Virgin Islands</a:t>
            </a:r>
          </a:p>
          <a:p>
            <a:pPr marL="342900" marR="0" lvl="0" indent="-342900">
              <a:lnSpc>
                <a:spcPct val="10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Difficulties in obtaining oxygen for those living in the community (Puerto Rico)</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Impact of the loss of power</a:t>
            </a:r>
          </a:p>
          <a:p>
            <a:pPr marL="0" marR="0" lvl="0" indent="0">
              <a:lnSpc>
                <a:spcPct val="100000"/>
              </a:lnSpc>
              <a:spcBef>
                <a:spcPts val="0"/>
              </a:spcBef>
              <a:spcAft>
                <a:spcPts val="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Lack of training for personnel staffing local shelters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Challenges in communicating disaster-related information to deaf communities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0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Mental health impacts across all populations</a:t>
            </a:r>
          </a:p>
          <a:p>
            <a:endParaRPr lang="en-US" dirty="0"/>
          </a:p>
        </p:txBody>
      </p:sp>
    </p:spTree>
    <p:extLst>
      <p:ext uri="{BB962C8B-B14F-4D97-AF65-F5344CB8AC3E}">
        <p14:creationId xmlns:p14="http://schemas.microsoft.com/office/powerpoint/2010/main" val="2522990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black"/>
                </a:solidFill>
                <a:latin typeface="Arial" panose="020B0604020202020204" pitchFamily="34" charset="0"/>
                <a:ea typeface="Calibri" panose="020F0502020204030204" pitchFamily="34" charset="0"/>
              </a:rPr>
              <a:t>Resources</a:t>
            </a:r>
            <a:endParaRPr lang="en-US" sz="3800"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To review resources on Civil Rights in Disasters, go to:</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Guidance to State and Local Governments and Other Federally Assisted Recipients</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Notice for Recipients on Nondiscrimination During Disasters</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Guide to Interacting with People Who Have Disabilities</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Tips for Effectively Communicating with the Whole Community in Disasters</a:t>
            </a:r>
          </a:p>
          <a:p>
            <a:pPr marL="0" marR="0" indent="0" algn="ctr">
              <a:lnSpc>
                <a:spcPct val="107000"/>
              </a:lnSpc>
              <a:spcBef>
                <a:spcPts val="0"/>
              </a:spcBef>
              <a:spcAft>
                <a:spcPts val="80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091361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black"/>
                </a:solidFill>
                <a:latin typeface="Arial" panose="020B0604020202020204" pitchFamily="34" charset="0"/>
                <a:ea typeface="Calibri" panose="020F0502020204030204" pitchFamily="34" charset="0"/>
              </a:rPr>
              <a:t>Resources</a:t>
            </a:r>
            <a:endParaRPr lang="en-US" sz="3800"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To review resources on Civil Rights in Disasters, go to:</a:t>
            </a: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Accommodating Individuals with Disabilities in Disasters</a:t>
            </a: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CBP and ICE Statement Regarding Hurricane Harvey</a:t>
            </a:r>
          </a:p>
          <a:p>
            <a:pPr marL="0" marR="0" lvl="0" indent="0">
              <a:lnSpc>
                <a:spcPct val="105000"/>
              </a:lnSpc>
              <a:spcBef>
                <a:spcPts val="0"/>
              </a:spcBef>
              <a:spcAft>
                <a:spcPts val="800"/>
              </a:spcAft>
              <a:buNone/>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05000"/>
              </a:lnSpc>
              <a:spcBef>
                <a:spcPts val="0"/>
              </a:spcBef>
              <a:spcAft>
                <a:spcPts val="800"/>
              </a:spcAft>
              <a:buNone/>
            </a:pPr>
            <a:r>
              <a:rPr lang="en-US" sz="2400" dirty="0">
                <a:latin typeface="Arial" panose="020B0604020202020204" pitchFamily="34" charset="0"/>
                <a:ea typeface="Calibri" panose="020F0502020204030204" pitchFamily="34" charset="0"/>
                <a:cs typeface="Times New Roman" panose="02020603050405020304" pitchFamily="18" charset="0"/>
              </a:rPr>
              <a:t>Links to these and other resources, visit:</a:t>
            </a:r>
          </a:p>
          <a:p>
            <a:pPr marL="0" marR="0" lvl="0" indent="0">
              <a:lnSpc>
                <a:spcPct val="105000"/>
              </a:lnSpc>
              <a:spcBef>
                <a:spcPts val="0"/>
              </a:spcBef>
              <a:spcAft>
                <a:spcPts val="800"/>
              </a:spcAft>
              <a:buNone/>
            </a:pPr>
            <a:r>
              <a:rPr lang="en-US" sz="1800" dirty="0">
                <a:latin typeface="Arial" panose="020B0604020202020204" pitchFamily="34" charset="0"/>
                <a:ea typeface="Calibri" panose="020F0502020204030204" pitchFamily="34" charset="0"/>
                <a:cs typeface="Arial" panose="020B0604020202020204" pitchFamily="34" charset="0"/>
                <a:hlinkClick r:id="rId2"/>
              </a:rPr>
              <a:t>https://www.dhs.gov/antidiscrimination-group</a:t>
            </a:r>
            <a:endParaRPr lang="en-US" sz="1800" dirty="0">
              <a:latin typeface="Arial" panose="020B0604020202020204" pitchFamily="34" charset="0"/>
              <a:ea typeface="Calibri" panose="020F0502020204030204" pitchFamily="34" charset="0"/>
              <a:cs typeface="Arial" panose="020B0604020202020204" pitchFamily="34" charset="0"/>
            </a:endParaRPr>
          </a:p>
          <a:p>
            <a:pPr marL="0" marR="0" lvl="0" indent="0">
              <a:lnSpc>
                <a:spcPct val="105000"/>
              </a:lnSpc>
              <a:spcBef>
                <a:spcPts val="0"/>
              </a:spcBef>
              <a:spcAft>
                <a:spcPts val="800"/>
              </a:spcAft>
              <a:buNone/>
            </a:pPr>
            <a:endParaRPr lang="en-US" sz="18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083222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ea typeface="Calibri" panose="020F0502020204030204" pitchFamily="34" charset="0"/>
              </a:rPr>
              <a:t>Contacting CRCL</a:t>
            </a:r>
            <a:endParaRPr lang="en-US" sz="3800" b="1" dirty="0"/>
          </a:p>
        </p:txBody>
      </p:sp>
      <p:sp>
        <p:nvSpPr>
          <p:cNvPr id="3" name="Content Placeholder 2"/>
          <p:cNvSpPr>
            <a:spLocks noGrp="1"/>
          </p:cNvSpPr>
          <p:nvPr>
            <p:ph idx="1"/>
          </p:nvPr>
        </p:nvSpPr>
        <p:spPr/>
        <p:txBody>
          <a:bodyPr>
            <a:normAutofit fontScale="85000" lnSpcReduction="20000"/>
          </a:bodyPr>
          <a:lstStyle/>
          <a:p>
            <a:pPr marL="0" marR="0" indent="0">
              <a:lnSpc>
                <a:spcPct val="110000"/>
              </a:lnSpc>
              <a:spcBef>
                <a:spcPts val="0"/>
              </a:spcBef>
              <a:spcAft>
                <a:spcPts val="800"/>
              </a:spcAft>
              <a:buNone/>
            </a:pPr>
            <a:r>
              <a:rPr lang="en-US" sz="2600" dirty="0">
                <a:latin typeface="Arial" panose="020B0604020202020204" pitchFamily="34" charset="0"/>
                <a:ea typeface="Calibri" panose="020F0502020204030204" pitchFamily="34" charset="0"/>
                <a:cs typeface="Arial" panose="020B0604020202020204" pitchFamily="34" charset="0"/>
              </a:rPr>
              <a:t>To obtain </a:t>
            </a:r>
            <a:r>
              <a:rPr lang="en-US" sz="2600" b="1" dirty="0">
                <a:latin typeface="Arial" panose="020B0604020202020204" pitchFamily="34" charset="0"/>
                <a:ea typeface="Calibri" panose="020F0502020204030204" pitchFamily="34" charset="0"/>
                <a:cs typeface="Arial" panose="020B0604020202020204" pitchFamily="34" charset="0"/>
              </a:rPr>
              <a:t>technical assistance </a:t>
            </a:r>
            <a:r>
              <a:rPr lang="en-US" sz="2600" dirty="0">
                <a:latin typeface="Arial" panose="020B0604020202020204" pitchFamily="34" charset="0"/>
                <a:ea typeface="Calibri" panose="020F0502020204030204" pitchFamily="34" charset="0"/>
                <a:cs typeface="Arial" panose="020B0604020202020204" pitchFamily="34" charset="0"/>
              </a:rPr>
              <a:t>or</a:t>
            </a:r>
            <a:r>
              <a:rPr lang="en-US" sz="2600" b="1" dirty="0">
                <a:latin typeface="Arial" panose="020B0604020202020204" pitchFamily="34" charset="0"/>
                <a:ea typeface="Calibri" panose="020F0502020204030204" pitchFamily="34" charset="0"/>
                <a:cs typeface="Arial" panose="020B0604020202020204" pitchFamily="34" charset="0"/>
              </a:rPr>
              <a:t> file a complaint, </a:t>
            </a:r>
            <a:r>
              <a:rPr lang="en-US" sz="2600" dirty="0">
                <a:latin typeface="Arial" panose="020B0604020202020204" pitchFamily="34" charset="0"/>
                <a:ea typeface="Calibri" panose="020F0502020204030204" pitchFamily="34" charset="0"/>
                <a:cs typeface="Arial" panose="020B0604020202020204" pitchFamily="34" charset="0"/>
              </a:rPr>
              <a:t>contact us:</a:t>
            </a:r>
          </a:p>
          <a:p>
            <a:pPr marL="0" marR="0" indent="0">
              <a:lnSpc>
                <a:spcPct val="110000"/>
              </a:lnSpc>
              <a:spcBef>
                <a:spcPts val="0"/>
              </a:spcBef>
              <a:spcAft>
                <a:spcPts val="800"/>
              </a:spcAft>
              <a:buNone/>
            </a:pPr>
            <a:r>
              <a:rPr lang="en-US" sz="2600" dirty="0">
                <a:latin typeface="Arial" panose="020B0604020202020204" pitchFamily="34" charset="0"/>
                <a:ea typeface="Calibri" panose="020F0502020204030204" pitchFamily="34" charset="0"/>
                <a:cs typeface="Arial" panose="020B0604020202020204" pitchFamily="34" charset="0"/>
              </a:rPr>
              <a:t>Office for Civil Rights and Civil Liberties,</a:t>
            </a: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U.S. Department of Homeland Security</a:t>
            </a: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Building 410, Mail Stop #0190</a:t>
            </a: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Washington, D.C. 20528</a:t>
            </a:r>
          </a:p>
          <a:p>
            <a:pPr marL="0" marR="0" indent="0">
              <a:lnSpc>
                <a:spcPct val="110000"/>
              </a:lnSpc>
              <a:spcBef>
                <a:spcPts val="0"/>
              </a:spcBef>
              <a:spcAft>
                <a:spcPts val="800"/>
              </a:spcAft>
              <a:buNone/>
            </a:pP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Phone: 202-401-1474 | 1-866-644-8360 (toll free)</a:t>
            </a: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TTY: 202-401-0470 | 1-866-644-8361 (toll free)</a:t>
            </a: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Fax: 202-401-4708</a:t>
            </a:r>
            <a:br>
              <a:rPr lang="en-US" sz="18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E-mail: </a:t>
            </a:r>
            <a:r>
              <a:rPr lang="en-US" sz="2600" dirty="0">
                <a:latin typeface="Arial" panose="020B0604020202020204" pitchFamily="34" charset="0"/>
                <a:ea typeface="Calibri" panose="020F0502020204030204" pitchFamily="34" charset="0"/>
                <a:cs typeface="Arial" panose="020B0604020202020204" pitchFamily="34" charset="0"/>
                <a:hlinkClick r:id="rId2"/>
              </a:rPr>
              <a:t>crcl@dhs.gov</a:t>
            </a:r>
            <a:br>
              <a:rPr lang="en-US" sz="2600" dirty="0">
                <a:latin typeface="Arial" panose="020B0604020202020204" pitchFamily="34" charset="0"/>
                <a:ea typeface="Calibri" panose="020F0502020204030204" pitchFamily="34" charset="0"/>
                <a:cs typeface="Arial" panose="020B0604020202020204" pitchFamily="34" charset="0"/>
              </a:rPr>
            </a:br>
            <a:r>
              <a:rPr lang="en-US" sz="2600" dirty="0">
                <a:latin typeface="Arial" panose="020B0604020202020204" pitchFamily="34" charset="0"/>
                <a:ea typeface="Calibri" panose="020F0502020204030204" pitchFamily="34" charset="0"/>
                <a:cs typeface="Arial" panose="020B0604020202020204" pitchFamily="34" charset="0"/>
              </a:rPr>
              <a:t>Visit: </a:t>
            </a:r>
            <a:r>
              <a:rPr lang="en-US" sz="26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https://www.dhs.gov/office-civil-rights-and-civil-liberties</a:t>
            </a:r>
            <a:endParaRPr lang="en-US" sz="2600" dirty="0">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37708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black"/>
                </a:solidFill>
                <a:latin typeface="Arial" panose="020B0604020202020204" pitchFamily="34" charset="0"/>
                <a:ea typeface="Calibri" panose="020F0502020204030204" pitchFamily="34" charset="0"/>
              </a:rPr>
              <a:t>Contacting CRCL </a:t>
            </a:r>
            <a:r>
              <a:rPr lang="en-US" sz="3800" dirty="0">
                <a:solidFill>
                  <a:prstClr val="black"/>
                </a:solidFill>
                <a:latin typeface="Arial" panose="020B0604020202020204" pitchFamily="34" charset="0"/>
                <a:ea typeface="Calibri" panose="020F0502020204030204" pitchFamily="34" charset="0"/>
              </a:rPr>
              <a:t>(cont.)</a:t>
            </a:r>
            <a:endParaRPr lang="en-US" sz="3800"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If you wish to</a:t>
            </a:r>
            <a:r>
              <a:rPr lang="en-US" sz="2400" b="1" dirty="0">
                <a:latin typeface="Arial" panose="020B0604020202020204" pitchFamily="34" charset="0"/>
                <a:ea typeface="Calibri" panose="020F0502020204030204" pitchFamily="34" charset="0"/>
                <a:cs typeface="Arial" panose="020B0604020202020204" pitchFamily="34" charset="0"/>
              </a:rPr>
              <a:t> file a complaint </a:t>
            </a:r>
            <a:r>
              <a:rPr lang="en-US" sz="2400" dirty="0">
                <a:latin typeface="Arial" panose="020B0604020202020204" pitchFamily="34" charset="0"/>
                <a:ea typeface="Calibri" panose="020F0502020204030204" pitchFamily="34" charset="0"/>
                <a:cs typeface="Arial" panose="020B0604020202020204" pitchFamily="34" charset="0"/>
              </a:rPr>
              <a:t>with CRCL, please download the fillable complaint form and e-mail, fax, or mail the completed form back to CRCL or if you wish to file a complaint without using the optional complaint form, please provide a detailed written description of the pertinent events via email, fax, phone, or postal mail.  </a:t>
            </a:r>
          </a:p>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Visit: </a:t>
            </a:r>
            <a:r>
              <a:rPr lang="en-US" sz="2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rPr>
              <a:t>https://www.dhs.gov/file-civil-rights-complaint</a:t>
            </a:r>
            <a:endParaRPr lang="en-US" sz="2400"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7479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black"/>
                </a:solidFill>
                <a:latin typeface="Arial" panose="020B0604020202020204" pitchFamily="34" charset="0"/>
                <a:ea typeface="Calibri" panose="020F0502020204030204" pitchFamily="34" charset="0"/>
              </a:rPr>
              <a:t>Contacting CRCL </a:t>
            </a:r>
            <a:r>
              <a:rPr lang="en-US" sz="3800" dirty="0">
                <a:solidFill>
                  <a:prstClr val="black"/>
                </a:solidFill>
                <a:latin typeface="Arial" panose="020B0604020202020204" pitchFamily="34" charset="0"/>
                <a:ea typeface="Calibri" panose="020F0502020204030204" pitchFamily="34" charset="0"/>
              </a:rPr>
              <a:t>(cont.)</a:t>
            </a:r>
            <a:endParaRPr lang="en-US" sz="3800" dirty="0"/>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Presenter Information:</a:t>
            </a:r>
          </a:p>
          <a:p>
            <a:pPr marL="457189" lvl="1">
              <a:lnSpc>
                <a:spcPct val="107000"/>
              </a:lnSpc>
              <a:spcBef>
                <a:spcPts val="0"/>
              </a:spcBef>
              <a:spcAft>
                <a:spcPts val="800"/>
              </a:spcAft>
            </a:pPr>
            <a:r>
              <a:rPr lang="en-US" dirty="0">
                <a:latin typeface="Arial" panose="020B0604020202020204" pitchFamily="34" charset="0"/>
                <a:ea typeface="Calibri" panose="020F0502020204030204" pitchFamily="34" charset="0"/>
                <a:cs typeface="Arial" panose="020B0604020202020204" pitchFamily="34" charset="0"/>
              </a:rPr>
              <a:t>Brian Parsons, Senior Policy Advisor, </a:t>
            </a:r>
            <a:br>
              <a:rPr lang="en-US" dirty="0">
                <a:latin typeface="Arial" panose="020B0604020202020204" pitchFamily="34" charset="0"/>
                <a:ea typeface="Calibri" panose="020F0502020204030204" pitchFamily="34" charset="0"/>
                <a:cs typeface="Arial" panose="020B0604020202020204" pitchFamily="34" charset="0"/>
              </a:rPr>
            </a:br>
            <a:r>
              <a:rPr lang="en-US" dirty="0">
                <a:latin typeface="Arial" panose="020B0604020202020204" pitchFamily="34" charset="0"/>
                <a:ea typeface="Calibri" panose="020F0502020204030204" pitchFamily="34" charset="0"/>
                <a:cs typeface="Arial" panose="020B0604020202020204" pitchFamily="34" charset="0"/>
              </a:rPr>
              <a:t>Antidiscrimination Group, DHS/CRCL</a:t>
            </a:r>
            <a:br>
              <a:rPr lang="en-US" dirty="0">
                <a:latin typeface="Arial" panose="020B0604020202020204" pitchFamily="34" charset="0"/>
                <a:ea typeface="Calibri" panose="020F0502020204030204" pitchFamily="34" charset="0"/>
                <a:cs typeface="Arial" panose="020B0604020202020204" pitchFamily="34" charset="0"/>
              </a:rPr>
            </a:br>
            <a:r>
              <a:rPr lang="en-US"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rPr>
              <a:t>Brian.Parsons@hq.dhs.gov</a:t>
            </a:r>
            <a:endParaRPr lang="en-US"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228595" lvl="1" indent="0">
              <a:lnSpc>
                <a:spcPct val="107000"/>
              </a:lnSpc>
              <a:spcBef>
                <a:spcPts val="0"/>
              </a:spcBef>
              <a:spcAft>
                <a:spcPts val="800"/>
              </a:spcAft>
              <a:buNone/>
            </a:pPr>
            <a:endParaRPr lang="en-US" dirty="0">
              <a:latin typeface="Arial" panose="020B0604020202020204" pitchFamily="34" charset="0"/>
              <a:ea typeface="Calibri" panose="020F0502020204030204" pitchFamily="34" charset="0"/>
              <a:cs typeface="Arial" panose="020B0604020202020204" pitchFamily="34" charset="0"/>
            </a:endParaRPr>
          </a:p>
          <a:p>
            <a:pPr marL="457189" lvl="1">
              <a:lnSpc>
                <a:spcPct val="107000"/>
              </a:lnSpc>
              <a:spcBef>
                <a:spcPts val="0"/>
              </a:spcBef>
              <a:spcAft>
                <a:spcPts val="800"/>
              </a:spcAft>
            </a:pPr>
            <a:r>
              <a:rPr lang="en-US" dirty="0">
                <a:latin typeface="Arial" panose="020B0604020202020204" pitchFamily="34" charset="0"/>
                <a:ea typeface="Calibri" panose="020F0502020204030204" pitchFamily="34" charset="0"/>
                <a:cs typeface="Arial" panose="020B0604020202020204" pitchFamily="34" charset="0"/>
              </a:rPr>
              <a:t>Rebekah Tosado, Section Chief, </a:t>
            </a:r>
            <a:br>
              <a:rPr lang="en-US" dirty="0">
                <a:latin typeface="Arial" panose="020B0604020202020204" pitchFamily="34" charset="0"/>
                <a:ea typeface="Calibri" panose="020F0502020204030204" pitchFamily="34" charset="0"/>
                <a:cs typeface="Arial" panose="020B0604020202020204" pitchFamily="34" charset="0"/>
              </a:rPr>
            </a:br>
            <a:r>
              <a:rPr lang="en-US" dirty="0">
                <a:latin typeface="Arial" panose="020B0604020202020204" pitchFamily="34" charset="0"/>
                <a:ea typeface="Calibri" panose="020F0502020204030204" pitchFamily="34" charset="0"/>
                <a:cs typeface="Arial" panose="020B0604020202020204" pitchFamily="34" charset="0"/>
              </a:rPr>
              <a:t>Antidiscrimination Group, DHS/CRCL</a:t>
            </a:r>
            <a:br>
              <a:rPr lang="en-US" dirty="0">
                <a:latin typeface="Arial" panose="020B0604020202020204" pitchFamily="34" charset="0"/>
                <a:ea typeface="Calibri" panose="020F0502020204030204" pitchFamily="34" charset="0"/>
                <a:cs typeface="Arial" panose="020B0604020202020204" pitchFamily="34" charset="0"/>
              </a:rPr>
            </a:br>
            <a:r>
              <a:rPr lang="en-US"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Rebekah.Tosado@hq.dhs.gov</a:t>
            </a:r>
            <a:br>
              <a:rPr lang="en-US" u="sng" dirty="0">
                <a:solidFill>
                  <a:srgbClr val="0000FF"/>
                </a:solidFill>
                <a:latin typeface="Arial" panose="020B0604020202020204" pitchFamily="34" charset="0"/>
                <a:ea typeface="Calibri" panose="020F0502020204030204" pitchFamily="34" charset="0"/>
                <a:cs typeface="Arial" panose="020B0604020202020204" pitchFamily="34" charset="0"/>
              </a:rPr>
            </a:br>
            <a:endParaRPr lang="en-US"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8874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About CRCL</a:t>
            </a:r>
          </a:p>
        </p:txBody>
      </p:sp>
      <p:sp>
        <p:nvSpPr>
          <p:cNvPr id="3" name="Content Placeholder 2"/>
          <p:cNvSpPr>
            <a:spLocks noGrp="1"/>
          </p:cNvSpPr>
          <p:nvPr>
            <p:ph idx="1"/>
          </p:nvPr>
        </p:nvSpPr>
        <p:spPr/>
        <p:txBody>
          <a:bodyPr/>
          <a:lstStyle/>
          <a:p>
            <a:pPr marL="0" indent="0">
              <a:buNone/>
            </a:pPr>
            <a:r>
              <a:rPr lang="en-US" b="1" dirty="0">
                <a:latin typeface="Arial" panose="020B0604020202020204" pitchFamily="34" charset="0"/>
                <a:ea typeface="Calibri" panose="020F0502020204030204" pitchFamily="34" charset="0"/>
                <a:cs typeface="Arial" panose="020B0604020202020204" pitchFamily="34" charset="0"/>
              </a:rPr>
              <a:t>Mission</a:t>
            </a:r>
            <a:r>
              <a:rPr lang="en-US" dirty="0">
                <a:latin typeface="Arial" panose="020B0604020202020204" pitchFamily="34" charset="0"/>
                <a:ea typeface="Calibri" panose="020F0502020204030204" pitchFamily="34" charset="0"/>
                <a:cs typeface="Arial" panose="020B0604020202020204" pitchFamily="34" charset="0"/>
              </a:rPr>
              <a:t>: The Office for Civil Rights and Civil Liberties (CRCL) supports the Department's mission to secure the nation while preserving individual liberty, fairness, and equality under the law.</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41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54032"/>
            <a:ext cx="7886700" cy="1325563"/>
          </a:xfrm>
        </p:spPr>
        <p:txBody>
          <a:bodyPr>
            <a:normAutofit/>
          </a:bodyPr>
          <a:lstStyle/>
          <a:p>
            <a:pPr algn="ctr"/>
            <a:r>
              <a:rPr lang="en-US" sz="3800" b="1" dirty="0">
                <a:latin typeface="Arial" panose="020B0604020202020204" pitchFamily="34" charset="0"/>
                <a:cs typeface="Arial" panose="020B0604020202020204" pitchFamily="34" charset="0"/>
              </a:rPr>
              <a:t>About CRCL </a:t>
            </a:r>
            <a:r>
              <a:rPr lang="en-US" sz="3800"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a:xfrm>
            <a:off x="628651" y="1452785"/>
            <a:ext cx="7886700" cy="4724178"/>
          </a:xfrm>
        </p:spPr>
        <p:txBody>
          <a:bodyPr>
            <a:normAutofit fontScale="32500" lnSpcReduction="20000"/>
          </a:bodyPr>
          <a:lstStyle/>
          <a:p>
            <a:pPr marL="0" marR="0" indent="0">
              <a:lnSpc>
                <a:spcPct val="107000"/>
              </a:lnSpc>
              <a:spcBef>
                <a:spcPts val="0"/>
              </a:spcBef>
              <a:spcAft>
                <a:spcPts val="800"/>
              </a:spcAft>
              <a:buNone/>
            </a:pPr>
            <a:r>
              <a:rPr lang="en-US" sz="7400" dirty="0">
                <a:latin typeface="Arial" panose="020B0604020202020204" pitchFamily="34" charset="0"/>
                <a:ea typeface="Calibri" panose="020F0502020204030204" pitchFamily="34" charset="0"/>
                <a:cs typeface="Times New Roman" panose="02020603050405020304" pitchFamily="18" charset="0"/>
              </a:rPr>
              <a:t>CRCL integrates civil rights and civil liberties into DHS activities by:</a:t>
            </a:r>
          </a:p>
          <a:p>
            <a:pPr marL="342900" marR="0" lvl="0" indent="-342900">
              <a:lnSpc>
                <a:spcPct val="105000"/>
              </a:lnSpc>
              <a:spcBef>
                <a:spcPts val="0"/>
              </a:spcBef>
              <a:spcAft>
                <a:spcPts val="0"/>
              </a:spcAft>
              <a:buFont typeface="Symbol" panose="05050102010706020507" pitchFamily="18" charset="2"/>
              <a:buChar char=""/>
            </a:pPr>
            <a:endParaRPr lang="en-US" sz="7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7400" dirty="0">
                <a:latin typeface="Arial" panose="020B0604020202020204" pitchFamily="34" charset="0"/>
                <a:ea typeface="Calibri" panose="020F0502020204030204" pitchFamily="34" charset="0"/>
                <a:cs typeface="Arial" panose="020B0604020202020204" pitchFamily="34" charset="0"/>
              </a:rPr>
              <a:t>Promoting respect for civil rights and civil liberties in policy development and advising Department leadership and state and local partners</a:t>
            </a:r>
            <a:br>
              <a:rPr lang="en-US" sz="7400" dirty="0">
                <a:latin typeface="Arial" panose="020B0604020202020204" pitchFamily="34" charset="0"/>
                <a:ea typeface="Calibri" panose="020F0502020204030204" pitchFamily="34" charset="0"/>
                <a:cs typeface="Arial" panose="020B0604020202020204" pitchFamily="34" charset="0"/>
              </a:rPr>
            </a:br>
            <a:endParaRPr lang="en-US" sz="7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7400" dirty="0">
                <a:latin typeface="Arial" panose="020B0604020202020204" pitchFamily="34" charset="0"/>
                <a:ea typeface="Calibri" panose="020F0502020204030204" pitchFamily="34" charset="0"/>
                <a:cs typeface="Arial" panose="020B0604020202020204" pitchFamily="34" charset="0"/>
              </a:rPr>
              <a:t>Communicating with individuals and communities whose civil rights and civil liberties may be affected by Department activities</a:t>
            </a:r>
            <a:br>
              <a:rPr lang="en-US" sz="8000" dirty="0">
                <a:latin typeface="Arial" panose="020B0604020202020204" pitchFamily="34" charset="0"/>
                <a:ea typeface="Calibri" panose="020F0502020204030204" pitchFamily="34" charset="0"/>
                <a:cs typeface="Arial" panose="020B0604020202020204" pitchFamily="34" charset="0"/>
              </a:rPr>
            </a:br>
            <a:endParaRPr lang="en-US" sz="8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217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254032"/>
            <a:ext cx="7886700" cy="1325563"/>
          </a:xfrm>
        </p:spPr>
        <p:txBody>
          <a:bodyPr>
            <a:normAutofit/>
          </a:bodyPr>
          <a:lstStyle/>
          <a:p>
            <a:pPr algn="ctr"/>
            <a:r>
              <a:rPr lang="en-US" sz="3800" b="1" dirty="0">
                <a:latin typeface="Arial" panose="020B0604020202020204" pitchFamily="34" charset="0"/>
                <a:cs typeface="Arial" panose="020B0604020202020204" pitchFamily="34" charset="0"/>
              </a:rPr>
              <a:t>About CRCL </a:t>
            </a:r>
            <a:r>
              <a:rPr lang="en-US" sz="3800"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a:xfrm>
            <a:off x="628651" y="1452785"/>
            <a:ext cx="7886700" cy="4724178"/>
          </a:xfrm>
        </p:spPr>
        <p:txBody>
          <a:bodyPr>
            <a:normAutofit/>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Times New Roman" panose="02020603050405020304" pitchFamily="18" charset="0"/>
              </a:rPr>
              <a:t>CRCL integrates civil rights and civil liberties into DHS activities by:</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Investigating and resolving civil rights and civil liberties complaints</a:t>
            </a:r>
          </a:p>
          <a:p>
            <a:pPr marL="342900" marR="0" lvl="0" indent="-342900">
              <a:lnSpc>
                <a:spcPct val="105000"/>
              </a:lnSpc>
              <a:spcBef>
                <a:spcPts val="0"/>
              </a:spcBef>
              <a:spcAft>
                <a:spcPts val="0"/>
              </a:spcAft>
              <a:buFont typeface="Symbol" panose="05050102010706020507" pitchFamily="18" charset="2"/>
              <a:buChar char=""/>
            </a:pP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Leading the Department's equal employment opportunity programs and promoting workforce diversity and merit system principles</a:t>
            </a:r>
          </a:p>
          <a:p>
            <a:endParaRPr lang="en-US" dirty="0"/>
          </a:p>
        </p:txBody>
      </p:sp>
    </p:spTree>
    <p:extLst>
      <p:ext uri="{BB962C8B-B14F-4D97-AF65-F5344CB8AC3E}">
        <p14:creationId xmlns:p14="http://schemas.microsoft.com/office/powerpoint/2010/main" val="1825448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About CRCL </a:t>
            </a:r>
            <a:r>
              <a:rPr lang="en-US" sz="3800"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CRCL engages in policy work to ensure fair and equitable treatment of individuals and guard against discrimination based on race, color, national origin, disability, sex, and age in DHS programs and activities in accordance with civil rights authorities.</a:t>
            </a:r>
          </a:p>
          <a:p>
            <a:endParaRPr lang="en-US" dirty="0"/>
          </a:p>
        </p:txBody>
      </p:sp>
    </p:spTree>
    <p:extLst>
      <p:ext uri="{BB962C8B-B14F-4D97-AF65-F5344CB8AC3E}">
        <p14:creationId xmlns:p14="http://schemas.microsoft.com/office/powerpoint/2010/main" val="204173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About CRCL </a:t>
            </a:r>
            <a:r>
              <a:rPr lang="en-US" sz="3800"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p:txBody>
          <a:bodyPr>
            <a:normAutofit/>
          </a:bodyPr>
          <a:lstStyle/>
          <a:p>
            <a:pPr marL="0" marR="0" indent="0">
              <a:lnSpc>
                <a:spcPct val="107000"/>
              </a:lnSpc>
              <a:spcBef>
                <a:spcPts val="0"/>
              </a:spcBef>
              <a:spcAft>
                <a:spcPts val="800"/>
              </a:spcAft>
              <a:buNone/>
            </a:pPr>
            <a:r>
              <a:rPr lang="en-US" sz="2400" b="1" dirty="0">
                <a:latin typeface="Arial" panose="020B0604020202020204" pitchFamily="34" charset="0"/>
                <a:ea typeface="Calibri" panose="020F0502020204030204" pitchFamily="34" charset="0"/>
                <a:cs typeface="Times New Roman" panose="02020603050405020304" pitchFamily="18" charset="0"/>
              </a:rPr>
              <a:t>Key Authorities</a:t>
            </a:r>
            <a:r>
              <a:rPr lang="en-US" sz="2400" dirty="0">
                <a:latin typeface="Arial" panose="020B060402020202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Title VI of the Civil Rights Act of 1964 (race, color, national origin including language)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Section 504 of the Rehabilitation Act of 1973 (disability)</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Executive Order 13166, Improving Access to Services for Persons with Limited English Proficiency (2000)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Executive Order 12898, Federal Actions to Address Environmental Justice in Minority Populations and Low-Income Populations (1994)</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323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dirty="0">
                <a:latin typeface="Arial" panose="020B0604020202020204" pitchFamily="34" charset="0"/>
                <a:cs typeface="Arial" panose="020B0604020202020204" pitchFamily="34" charset="0"/>
              </a:rPr>
              <a:t>CRCL’s Functions During Disasters</a:t>
            </a:r>
          </a:p>
        </p:txBody>
      </p:sp>
      <p:sp>
        <p:nvSpPr>
          <p:cNvPr id="3" name="Content Placeholder 2"/>
          <p:cNvSpPr>
            <a:spLocks noGrp="1"/>
          </p:cNvSpPr>
          <p:nvPr>
            <p:ph idx="1"/>
          </p:nvPr>
        </p:nvSpPr>
        <p:spPr/>
        <p:txBody>
          <a:bodyPr/>
          <a:lstStyle/>
          <a:p>
            <a:pPr marL="0" marR="0" indent="0">
              <a:lnSpc>
                <a:spcPct val="107000"/>
              </a:lnSpc>
              <a:spcBef>
                <a:spcPts val="0"/>
              </a:spcBef>
              <a:spcAft>
                <a:spcPts val="800"/>
              </a:spcAft>
              <a:buNone/>
            </a:pPr>
            <a:r>
              <a:rPr lang="en-US" dirty="0">
                <a:latin typeface="Arial" panose="020B0604020202020204" pitchFamily="34" charset="0"/>
                <a:ea typeface="Calibri" panose="020F0502020204030204" pitchFamily="34" charset="0"/>
                <a:cs typeface="Times New Roman" panose="02020603050405020304" pitchFamily="18" charset="0"/>
              </a:rPr>
              <a:t>CRCL leads the Department’s commitment to protecting civil rights in natural and man-made disasters.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681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400" b="1" dirty="0">
                <a:solidFill>
                  <a:prstClr val="black"/>
                </a:solidFill>
                <a:latin typeface="Arial" panose="020B0604020202020204" pitchFamily="34" charset="0"/>
                <a:cs typeface="Arial" panose="020B0604020202020204" pitchFamily="34" charset="0"/>
              </a:rPr>
              <a:t>CRCL’s Functions During Disasters </a:t>
            </a:r>
            <a:r>
              <a:rPr lang="en-US" sz="3400" dirty="0">
                <a:solidFill>
                  <a:prstClr val="black"/>
                </a:solidFill>
                <a:latin typeface="Arial" panose="020B0604020202020204" pitchFamily="34" charset="0"/>
                <a:cs typeface="Arial" panose="020B0604020202020204" pitchFamily="34" charset="0"/>
              </a:rPr>
              <a:t>(cont.)</a:t>
            </a:r>
            <a:endParaRPr lang="en-US" dirty="0"/>
          </a:p>
        </p:txBody>
      </p:sp>
      <p:sp>
        <p:nvSpPr>
          <p:cNvPr id="3" name="Content Placeholder 2"/>
          <p:cNvSpPr>
            <a:spLocks noGrp="1"/>
          </p:cNvSpPr>
          <p:nvPr>
            <p:ph idx="1"/>
          </p:nvPr>
        </p:nvSpPr>
        <p:spPr/>
        <p:txBody>
          <a:bodyPr>
            <a:norm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Advise Departmental leadership, operational program managers, and public affairs officials regarding civil rights and civil liberties considerations related to the federal response</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Investigate and resolve formal complaints</a:t>
            </a:r>
            <a:br>
              <a:rPr lang="en-US" sz="2400" dirty="0">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latin typeface="Arial" panose="020B0604020202020204" pitchFamily="34" charset="0"/>
                <a:ea typeface="Calibri" panose="020F0502020204030204" pitchFamily="34" charset="0"/>
                <a:cs typeface="Arial" panose="020B0604020202020204" pitchFamily="34" charset="0"/>
              </a:rPr>
              <a:t>Participate in disability stakeholder calls to understand the impacts, address issues, and provide civil rights related information and resources</a:t>
            </a:r>
          </a:p>
          <a:p>
            <a:endParaRPr lang="en-US" dirty="0"/>
          </a:p>
        </p:txBody>
      </p:sp>
    </p:spTree>
    <p:extLst>
      <p:ext uri="{BB962C8B-B14F-4D97-AF65-F5344CB8AC3E}">
        <p14:creationId xmlns:p14="http://schemas.microsoft.com/office/powerpoint/2010/main" val="36696751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916</Words>
  <Application>Microsoft Office PowerPoint</Application>
  <PresentationFormat>On-screen Show (4:3)</PresentationFormat>
  <Paragraphs>119</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Symbol</vt:lpstr>
      <vt:lpstr>Times New Roman</vt:lpstr>
      <vt:lpstr>Office Theme</vt:lpstr>
      <vt:lpstr>ADA National Network Learning Session  The Disaster Response Efforts of the Department of Homeland Security </vt:lpstr>
      <vt:lpstr>Presentation Topics</vt:lpstr>
      <vt:lpstr>About CRCL</vt:lpstr>
      <vt:lpstr>About CRCL (cont.)</vt:lpstr>
      <vt:lpstr>About CRCL (cont.)</vt:lpstr>
      <vt:lpstr>About CRCL (cont.)</vt:lpstr>
      <vt:lpstr>About CRCL (cont.)</vt:lpstr>
      <vt:lpstr>CRCL’s Functions During Disasters</vt:lpstr>
      <vt:lpstr>CRCL’s Functions During Disasters (cont.)</vt:lpstr>
      <vt:lpstr>CRCL’s Functions During Disasters (cont.)</vt:lpstr>
      <vt:lpstr>CRCL’s Functions During Disasters (cont.)</vt:lpstr>
      <vt:lpstr> Upholding Civil Rights in Disasters </vt:lpstr>
      <vt:lpstr> Upholding Civil Rights in Disasters </vt:lpstr>
      <vt:lpstr>Upholding Civil Rights in Disasters (cont.)</vt:lpstr>
      <vt:lpstr>Upholding Civil Rights in Disasters (cont.)</vt:lpstr>
      <vt:lpstr>Upholding Civil Rights in Disasters (cont.)</vt:lpstr>
      <vt:lpstr>Upholding Civil Rights in Disasters (cont.)</vt:lpstr>
      <vt:lpstr>Upholding Civil Rights in Disasters (cont.)</vt:lpstr>
      <vt:lpstr> Cross-Cutting Themes  from the 2017 Disasters </vt:lpstr>
      <vt:lpstr>Cross-Cutting Themes  from the 2017 Disasters (cont.)</vt:lpstr>
      <vt:lpstr>Cross-Cutting Themes  from the 2017 Disasters (cont.)</vt:lpstr>
      <vt:lpstr>Cross-Cutting Themes  from the 2017 Disasters (cont.)</vt:lpstr>
      <vt:lpstr>Cross-Cutting Themes  from the 2017 Disasters (cont.)</vt:lpstr>
      <vt:lpstr>Resources</vt:lpstr>
      <vt:lpstr>Resources</vt:lpstr>
      <vt:lpstr>Contacting CRCL</vt:lpstr>
      <vt:lpstr>Contacting CRCL (cont.)</vt:lpstr>
      <vt:lpstr>Contacting CRCL (cont.)</vt:lpstr>
    </vt:vector>
  </TitlesOfParts>
  <Company>DHS-HQ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National Network Learning Session  The Disaster Response Efforts of the Department of Homeland Security</dc:title>
  <dc:creator>Vance, Amy</dc:creator>
  <cp:lastModifiedBy>Lewis Kraus</cp:lastModifiedBy>
  <cp:revision>22</cp:revision>
  <cp:lastPrinted>2018-07-11T17:44:33Z</cp:lastPrinted>
  <dcterms:created xsi:type="dcterms:W3CDTF">2018-07-06T19:46:35Z</dcterms:created>
  <dcterms:modified xsi:type="dcterms:W3CDTF">2018-07-11T21:40:20Z</dcterms:modified>
</cp:coreProperties>
</file>